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5345" y="-149257"/>
            <a:ext cx="24914690" cy="1401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rest Fire Detection Using Deep Neural Network Models"/>
          <p:cNvSpPr txBox="1"/>
          <p:nvPr>
            <p:ph type="ctrTitle"/>
          </p:nvPr>
        </p:nvSpPr>
        <p:spPr>
          <a:xfrm>
            <a:off x="1270000" y="861339"/>
            <a:ext cx="21844000" cy="3879454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4">
                        <a:hueOff val="-1109407"/>
                        <a:satOff val="-1495"/>
                        <a:lumOff val="-6330"/>
                      </a:schemeClr>
                    </a:gs>
                    <a:gs pos="100000">
                      <a:schemeClr val="accent4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Forest Fire Detection Using Deep Neural Network Models</a:t>
            </a:r>
          </a:p>
        </p:txBody>
      </p:sp>
      <p:sp>
        <p:nvSpPr>
          <p:cNvPr id="173" name="KARAN SAOJI 21BCE2266…"/>
          <p:cNvSpPr txBox="1"/>
          <p:nvPr>
            <p:ph type="body" idx="21"/>
          </p:nvPr>
        </p:nvSpPr>
        <p:spPr>
          <a:xfrm>
            <a:off x="1270000" y="10243851"/>
            <a:ext cx="21844001" cy="27466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5000"/>
            </a:pPr>
            <a:r>
              <a:t>KARAN SAOJI 21BCE2266</a:t>
            </a:r>
          </a:p>
          <a:p>
            <a:pPr>
              <a:defRPr sz="5000"/>
            </a:pPr>
            <a:r>
              <a:t>RUDRAKSH AGARWAL 21BCT0005</a:t>
            </a:r>
          </a:p>
          <a:p>
            <a:pPr>
              <a:defRPr sz="5000"/>
            </a:pPr>
            <a:r>
              <a:t>VEDANT BHALERAO 21BCI0193</a:t>
            </a:r>
          </a:p>
        </p:txBody>
      </p:sp>
      <p:sp>
        <p:nvSpPr>
          <p:cNvPr id="174" name="Course Code: BCSE497J Project-I…"/>
          <p:cNvSpPr txBox="1"/>
          <p:nvPr>
            <p:ph type="subTitle" sz="quarter" idx="1"/>
          </p:nvPr>
        </p:nvSpPr>
        <p:spPr>
          <a:xfrm>
            <a:off x="1270000" y="6236146"/>
            <a:ext cx="21844000" cy="2512352"/>
          </a:xfrm>
          <a:prstGeom prst="rect">
            <a:avLst/>
          </a:prstGeom>
        </p:spPr>
        <p:txBody>
          <a:bodyPr/>
          <a:lstStyle/>
          <a:p>
            <a:pPr>
              <a:defRPr sz="5900"/>
            </a:pPr>
            <a:r>
              <a:t>Course Code: BCSE497J Project-I</a:t>
            </a:r>
          </a:p>
          <a:p>
            <a:pPr>
              <a:defRPr sz="5900"/>
            </a:pPr>
            <a:r>
              <a:t>Guide: Dr. ANIL KUMAR 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428" y="0"/>
            <a:ext cx="2449285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Result"/>
          <p:cNvSpPr txBox="1"/>
          <p:nvPr>
            <p:ph type="title"/>
          </p:nvPr>
        </p:nvSpPr>
        <p:spPr>
          <a:xfrm>
            <a:off x="-8437916" y="13324"/>
            <a:ext cx="21844001" cy="1557438"/>
          </a:xfrm>
          <a:prstGeom prst="rect">
            <a:avLst/>
          </a:prstGeom>
        </p:spPr>
        <p:txBody>
          <a:bodyPr/>
          <a:lstStyle/>
          <a:p>
            <a:pPr/>
            <a:r>
              <a:t>Result</a:t>
            </a:r>
          </a:p>
        </p:txBody>
      </p:sp>
      <p:graphicFrame>
        <p:nvGraphicFramePr>
          <p:cNvPr id="217" name="Table 1"/>
          <p:cNvGraphicFramePr/>
          <p:nvPr/>
        </p:nvGraphicFramePr>
        <p:xfrm>
          <a:off x="5625516" y="249480"/>
          <a:ext cx="17434681" cy="132297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20778"/>
                <a:gridCol w="2698441"/>
                <a:gridCol w="3053317"/>
                <a:gridCol w="3688091"/>
                <a:gridCol w="5461353"/>
              </a:tblGrid>
              <a:tr h="705979">
                <a:tc rowSpan="2"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Ref.
No</a:t>
                      </a:r>
                    </a:p>
                  </a:txBody>
                  <a:tcPr marL="91440" marR="91440" marT="0" marB="0" anchor="t" anchorCtr="0" horzOverflow="overflow"/>
                </a:tc>
                <a:tc rowSpan="2"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</a:p>
                  </a:txBody>
                  <a:tcPr marL="91440" marR="91440" marT="0" marB="0" anchor="t" anchorCtr="0" horzOverflow="overflow"/>
                </a:tc>
                <a:tc gridSpan="3"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Efficiency (%)</a:t>
                      </a:r>
                    </a:p>
                  </a:txBody>
                  <a:tcPr marL="91440" marR="91440" marT="0" marB="0" anchor="t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45618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mAP:50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955771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10-m AdamW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82.8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0.82888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0.73157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10-m SGD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86.1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0.83437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0.80389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10-n AdamW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82.6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0.8291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0.7427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10-n SGD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82.3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0.80077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0.77705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91440" marR="91440" marT="0" marB="0" anchor="t" anchorCtr="0" horzOverflow="overflow">
                    <a:lnB w="12700">
                      <a:solidFill>
                        <a:srgbClr val="FBEF4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10-s AdamW</a:t>
                      </a:r>
                    </a:p>
                  </a:txBody>
                  <a:tcPr marL="91440" marR="91440" marT="0" marB="0" anchor="t" anchorCtr="0" horzOverflow="overflow">
                    <a:lnB w="12700">
                      <a:solidFill>
                        <a:srgbClr val="FBEF4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83.8</a:t>
                      </a:r>
                    </a:p>
                  </a:txBody>
                  <a:tcPr marL="91440" marR="91440" marT="0" marB="0" anchor="t" anchorCtr="0" horzOverflow="overflow">
                    <a:lnB w="12700">
                      <a:solidFill>
                        <a:srgbClr val="FBEF4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0.83621</a:t>
                      </a:r>
                    </a:p>
                  </a:txBody>
                  <a:tcPr marL="91440" marR="91440" marT="0" marB="0" anchor="t" anchorCtr="0" horzOverflow="overflow">
                    <a:lnB w="12700">
                      <a:solidFill>
                        <a:srgbClr val="FBEF4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0.74409</a:t>
                      </a:r>
                    </a:p>
                  </a:txBody>
                  <a:tcPr marL="91440" marR="91440" marT="0" marB="0" anchor="t" anchorCtr="0" horzOverflow="overflow">
                    <a:lnB w="12700">
                      <a:solidFill>
                        <a:srgbClr val="FBEF4F"/>
                      </a:solidFill>
                      <a:miter lim="400000"/>
                    </a:lnB>
                  </a:tcPr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</a:p>
                  </a:txBody>
                  <a:tcPr marL="91440" marR="91440" marT="0" marB="0" anchor="t" anchorCtr="0" horzOverflow="overflow">
                    <a:lnL w="12700">
                      <a:solidFill>
                        <a:srgbClr val="FBEF4F"/>
                      </a:solidFill>
                      <a:miter lim="400000"/>
                    </a:lnL>
                    <a:lnT w="12700">
                      <a:solidFill>
                        <a:srgbClr val="FBEF4F"/>
                      </a:solidFill>
                      <a:miter lim="400000"/>
                    </a:lnT>
                    <a:lnB w="12700">
                      <a:solidFill>
                        <a:srgbClr val="FBEF4F"/>
                      </a:solidFill>
                      <a:miter lim="400000"/>
                    </a:lnB>
                    <a:solidFill>
                      <a:schemeClr val="accent4">
                        <a:hueOff val="-613784"/>
                        <a:lumOff val="12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10-s SGD</a:t>
                      </a:r>
                    </a:p>
                  </a:txBody>
                  <a:tcPr marL="91440" marR="9144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  <a:lnB w="12700">
                      <a:solidFill>
                        <a:srgbClr val="FBEF4F"/>
                      </a:solidFill>
                      <a:miter lim="400000"/>
                    </a:lnB>
                    <a:solidFill>
                      <a:schemeClr val="accent4">
                        <a:hueOff val="-613784"/>
                        <a:lumOff val="12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86.4</a:t>
                      </a:r>
                    </a:p>
                  </a:txBody>
                  <a:tcPr marL="91440" marR="9144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  <a:lnB w="12700">
                      <a:solidFill>
                        <a:srgbClr val="FBEF4F"/>
                      </a:solidFill>
                      <a:miter lim="400000"/>
                    </a:lnB>
                    <a:solidFill>
                      <a:schemeClr val="accent4">
                        <a:hueOff val="-613784"/>
                        <a:lumOff val="12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0.88114</a:t>
                      </a:r>
                    </a:p>
                  </a:txBody>
                  <a:tcPr marL="91440" marR="9144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  <a:lnB w="12700">
                      <a:solidFill>
                        <a:srgbClr val="FBEF4F"/>
                      </a:solidFill>
                      <a:miter lim="400000"/>
                    </a:lnB>
                    <a:solidFill>
                      <a:schemeClr val="accent4">
                        <a:hueOff val="-613784"/>
                        <a:lumOff val="12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0.78442</a:t>
                      </a:r>
                    </a:p>
                  </a:txBody>
                  <a:tcPr marL="91440" marR="91440" marT="0" marB="0" anchor="t" anchorCtr="0" horzOverflow="overflow">
                    <a:lnR w="12700">
                      <a:solidFill>
                        <a:srgbClr val="FBEF4F"/>
                      </a:solidFill>
                      <a:miter lim="400000"/>
                    </a:lnR>
                    <a:lnT w="12700">
                      <a:solidFill>
                        <a:srgbClr val="FBEF4F"/>
                      </a:solidFill>
                      <a:miter lim="400000"/>
                    </a:lnT>
                    <a:lnB w="12700">
                      <a:solidFill>
                        <a:srgbClr val="FBEF4F"/>
                      </a:solidFill>
                      <a:miter lim="400000"/>
                    </a:lnB>
                    <a:solidFill>
                      <a:schemeClr val="accent4">
                        <a:hueOff val="-613784"/>
                        <a:lumOff val="1275"/>
                      </a:schemeClr>
                    </a:solidFill>
                  </a:tcPr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</a:p>
                  </a:txBody>
                  <a:tcPr marL="91440" marR="9144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8-m AdamW</a:t>
                      </a:r>
                    </a:p>
                  </a:txBody>
                  <a:tcPr marL="91440" marR="9144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84.5</a:t>
                      </a:r>
                    </a:p>
                  </a:txBody>
                  <a:tcPr marL="91440" marR="9144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0.85475</a:t>
                      </a:r>
                    </a:p>
                  </a:txBody>
                  <a:tcPr marL="91440" marR="9144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0.73662</a:t>
                      </a:r>
                    </a:p>
                  </a:txBody>
                  <a:tcPr marL="91440" marR="91440" marT="0" marB="0" anchor="t" anchorCtr="0" horzOverflow="overflow">
                    <a:lnT w="12700">
                      <a:solidFill>
                        <a:srgbClr val="FBEF4F"/>
                      </a:solidFill>
                      <a:miter lim="400000"/>
                    </a:lnT>
                  </a:tcPr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8-m SGD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84.8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0.85144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0.75382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8-n Adam W.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83.1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0.84408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0.73034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8-n SGD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83.1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0.8366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0.73853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8-s AdamW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84.0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0.84395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0.73712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8-s SGD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85.0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0.82747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0.74043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9-c AdamW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83.5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0.84389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0.73157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9-c SGD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85.6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0.85706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0.74687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9-m AdamW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83.6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0.8533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0.72879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705979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9-m SGD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84.4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0.83107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0.76078</a:t>
                      </a:r>
                    </a:p>
                  </a:txBody>
                  <a:tcPr marL="91440" marR="91440" marT="0" marB="0" anchor="t" anchorCtr="0" horzOverflow="overflow"/>
                </a:tc>
              </a:tr>
              <a:tr h="509407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9-s AdamW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82.7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0.85443</a:t>
                      </a:r>
                    </a:p>
                  </a:txBody>
                  <a:tcPr marL="91440" marR="91440" marT="0" marB="0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3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0.73157</a:t>
                      </a:r>
                    </a:p>
                  </a:txBody>
                  <a:tcPr marL="91440" marR="9144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55" y="-2341937"/>
            <a:ext cx="24502344" cy="1839987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Analysis…"/>
          <p:cNvSpPr txBox="1"/>
          <p:nvPr>
            <p:ph type="title"/>
          </p:nvPr>
        </p:nvSpPr>
        <p:spPr>
          <a:xfrm>
            <a:off x="8208304" y="-15229"/>
            <a:ext cx="21844001" cy="2754532"/>
          </a:xfrm>
          <a:prstGeom prst="rect">
            <a:avLst/>
          </a:prstGeom>
        </p:spPr>
        <p:txBody>
          <a:bodyPr/>
          <a:lstStyle/>
          <a:p>
            <a:pPr/>
            <a:r>
              <a:t>Analysis</a:t>
            </a:r>
          </a:p>
          <a:p>
            <a:pPr/>
            <a:r>
              <a:t>mAP vs Parameters</a:t>
            </a:r>
          </a:p>
        </p:txBody>
      </p:sp>
      <p:pic>
        <p:nvPicPr>
          <p:cNvPr id="22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514" y="5375598"/>
            <a:ext cx="13036596" cy="8335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72" y="-18342"/>
            <a:ext cx="11630301" cy="730823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ADAMW"/>
          <p:cNvSpPr txBox="1"/>
          <p:nvPr/>
        </p:nvSpPr>
        <p:spPr>
          <a:xfrm>
            <a:off x="5069377" y="7356031"/>
            <a:ext cx="2619972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ADAMW</a:t>
            </a:r>
          </a:p>
        </p:txBody>
      </p:sp>
      <p:sp>
        <p:nvSpPr>
          <p:cNvPr id="224" name="SGD"/>
          <p:cNvSpPr txBox="1"/>
          <p:nvPr/>
        </p:nvSpPr>
        <p:spPr>
          <a:xfrm>
            <a:off x="17706108" y="4472209"/>
            <a:ext cx="1367731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SGD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55" y="-2341937"/>
            <a:ext cx="24502344" cy="1839987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Analysis…"/>
          <p:cNvSpPr txBox="1"/>
          <p:nvPr>
            <p:ph type="title"/>
          </p:nvPr>
        </p:nvSpPr>
        <p:spPr>
          <a:xfrm>
            <a:off x="8208304" y="-15229"/>
            <a:ext cx="21844001" cy="2754532"/>
          </a:xfrm>
          <a:prstGeom prst="rect">
            <a:avLst/>
          </a:prstGeom>
        </p:spPr>
        <p:txBody>
          <a:bodyPr/>
          <a:lstStyle/>
          <a:p>
            <a:pPr/>
            <a:r>
              <a:t>Analysis</a:t>
            </a:r>
          </a:p>
          <a:p>
            <a:pPr/>
            <a:r>
              <a:t>maP YOLO v10</a:t>
            </a:r>
          </a:p>
        </p:txBody>
      </p:sp>
      <p:sp>
        <p:nvSpPr>
          <p:cNvPr id="228" name="ADAMW"/>
          <p:cNvSpPr txBox="1"/>
          <p:nvPr/>
        </p:nvSpPr>
        <p:spPr>
          <a:xfrm>
            <a:off x="5069377" y="7356031"/>
            <a:ext cx="2619972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ADAMW</a:t>
            </a:r>
          </a:p>
        </p:txBody>
      </p:sp>
      <p:sp>
        <p:nvSpPr>
          <p:cNvPr id="229" name="SGD"/>
          <p:cNvSpPr txBox="1"/>
          <p:nvPr/>
        </p:nvSpPr>
        <p:spPr>
          <a:xfrm>
            <a:off x="17706108" y="4472209"/>
            <a:ext cx="1367731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SGD</a:t>
            </a:r>
          </a:p>
        </p:txBody>
      </p:sp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63645" y="5346432"/>
            <a:ext cx="13506318" cy="872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86" y="-107133"/>
            <a:ext cx="11417815" cy="7376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55" y="-2341937"/>
            <a:ext cx="24502344" cy="18399874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Analysis…"/>
          <p:cNvSpPr txBox="1"/>
          <p:nvPr>
            <p:ph type="title"/>
          </p:nvPr>
        </p:nvSpPr>
        <p:spPr>
          <a:xfrm>
            <a:off x="8208304" y="-15229"/>
            <a:ext cx="21844001" cy="2754532"/>
          </a:xfrm>
          <a:prstGeom prst="rect">
            <a:avLst/>
          </a:prstGeom>
        </p:spPr>
        <p:txBody>
          <a:bodyPr/>
          <a:lstStyle/>
          <a:p>
            <a:pPr/>
            <a:r>
              <a:t>Analysis</a:t>
            </a:r>
          </a:p>
          <a:p>
            <a:pPr/>
            <a:r>
              <a:t>Loss YOLO v10</a:t>
            </a:r>
          </a:p>
        </p:txBody>
      </p:sp>
      <p:sp>
        <p:nvSpPr>
          <p:cNvPr id="235" name="ADAMW"/>
          <p:cNvSpPr txBox="1"/>
          <p:nvPr/>
        </p:nvSpPr>
        <p:spPr>
          <a:xfrm>
            <a:off x="5069377" y="7356031"/>
            <a:ext cx="2619972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ADAMW</a:t>
            </a:r>
          </a:p>
        </p:txBody>
      </p:sp>
      <p:sp>
        <p:nvSpPr>
          <p:cNvPr id="236" name="SGD"/>
          <p:cNvSpPr txBox="1"/>
          <p:nvPr/>
        </p:nvSpPr>
        <p:spPr>
          <a:xfrm>
            <a:off x="17820318" y="4672078"/>
            <a:ext cx="1367731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SGD</a:t>
            </a:r>
          </a:p>
        </p:txBody>
      </p:sp>
      <p:pic>
        <p:nvPicPr>
          <p:cNvPr id="23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6719" y="5705572"/>
            <a:ext cx="12984465" cy="8388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490" y="76457"/>
            <a:ext cx="11472500" cy="7512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55" y="-2341937"/>
            <a:ext cx="24502344" cy="18399874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Analysis…"/>
          <p:cNvSpPr txBox="1"/>
          <p:nvPr>
            <p:ph type="title"/>
          </p:nvPr>
        </p:nvSpPr>
        <p:spPr>
          <a:xfrm>
            <a:off x="8208304" y="-15229"/>
            <a:ext cx="21844001" cy="2754532"/>
          </a:xfrm>
          <a:prstGeom prst="rect">
            <a:avLst/>
          </a:prstGeom>
        </p:spPr>
        <p:txBody>
          <a:bodyPr/>
          <a:lstStyle/>
          <a:p>
            <a:pPr/>
            <a:r>
              <a:t>Analysis</a:t>
            </a:r>
          </a:p>
          <a:p>
            <a:pPr/>
            <a:r>
              <a:t>mAP (modelWise)</a:t>
            </a:r>
          </a:p>
        </p:txBody>
      </p:sp>
      <p:pic>
        <p:nvPicPr>
          <p:cNvPr id="242" name="mAP_v8_line.png" descr="mAP_v8_li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191" y="67782"/>
            <a:ext cx="10706541" cy="6589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mAP_v9_line.png" descr="mAP_v9_li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423" y="6681634"/>
            <a:ext cx="10796749" cy="6697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mAP_v10_line.png" descr="mAP_v10_lin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78506" y="3930035"/>
            <a:ext cx="11895656" cy="7432135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YOLO v9"/>
          <p:cNvSpPr txBox="1"/>
          <p:nvPr/>
        </p:nvSpPr>
        <p:spPr>
          <a:xfrm>
            <a:off x="10272979" y="11841993"/>
            <a:ext cx="2569370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YOLO v9</a:t>
            </a:r>
          </a:p>
        </p:txBody>
      </p:sp>
      <p:sp>
        <p:nvSpPr>
          <p:cNvPr id="246" name="YOLO v8"/>
          <p:cNvSpPr txBox="1"/>
          <p:nvPr/>
        </p:nvSpPr>
        <p:spPr>
          <a:xfrm>
            <a:off x="10476811" y="2254220"/>
            <a:ext cx="2569370" cy="77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YOLO v8</a:t>
            </a:r>
          </a:p>
        </p:txBody>
      </p:sp>
      <p:sp>
        <p:nvSpPr>
          <p:cNvPr id="247" name="YOLO v10"/>
          <p:cNvSpPr txBox="1"/>
          <p:nvPr/>
        </p:nvSpPr>
        <p:spPr>
          <a:xfrm>
            <a:off x="16738677" y="11512150"/>
            <a:ext cx="2874170" cy="774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YOLO v10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882" t="30297" r="11650" b="11156"/>
          <a:stretch>
            <a:fillRect/>
          </a:stretch>
        </p:blipFill>
        <p:spPr>
          <a:xfrm>
            <a:off x="-79277" y="-88659"/>
            <a:ext cx="24542555" cy="1389332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Conclusion"/>
          <p:cNvSpPr txBox="1"/>
          <p:nvPr>
            <p:ph type="title"/>
          </p:nvPr>
        </p:nvSpPr>
        <p:spPr>
          <a:xfrm>
            <a:off x="1269999" y="70429"/>
            <a:ext cx="21844001" cy="1557438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pic>
        <p:nvPicPr>
          <p:cNvPr id="251" name="output_video.mp4" descr="output_video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408371" y="1884529"/>
            <a:ext cx="20300901" cy="11419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49" fill="hold"/>
                                        <p:tgtEl>
                                          <p:spTgt spid="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5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427" y="0"/>
            <a:ext cx="2449285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55" name="L. Zhang, Z. Zhao, L. Mu, Z. Liu, Y. Fu, and Y. Zhang, “Maneuvering Planning for UAVs in Forest Surveillance and Fire Detection Missions with Kinematic Uncertainties,&quot; in Proc. 2022 5th Int. Symp. on Autonomous Systems (ISAS), Hangzhou, China, 2022, pp. "/>
          <p:cNvSpPr txBox="1"/>
          <p:nvPr/>
        </p:nvSpPr>
        <p:spPr>
          <a:xfrm>
            <a:off x="1316118" y="2514933"/>
            <a:ext cx="21751765" cy="10824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L. Zhang, Z. Zhao, L. Mu, Z. Liu, Y. Fu, and Y. Zhang, “Maneuvering Planning for UAVs in Forest Surveillance and Fire Detection Missions with </a:t>
            </a:r>
            <a:r>
              <a:t>Kinematic Uncertainties," in </a:t>
            </a:r>
            <a:r>
              <a:t>Proc. 2022 5th Int. Symp. on Autonomous </a:t>
            </a:r>
            <a:r>
              <a:rPr i="1"/>
              <a:t>Systems (ISAS)</a:t>
            </a:r>
            <a:r>
              <a:t>, Hangzhou, China, 2022, pp. 1-8, doi: 10.1109/ISAS55863.2022.9757293.</a:t>
            </a: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Y. Du, "Object Detection Based on CNN and YOLO: A Comparison with R- CNN, Fast R-CNN, and Faster R-CNN," in </a:t>
            </a:r>
            <a:r>
              <a:rPr i="1"/>
              <a:t>Proc. J. Phys.: Conf. Ser.</a:t>
            </a:r>
            <a:r>
              <a:t>, vol. 1004, 2018, Art. no. 012029, doi: 10.1088/1742-6596/1004/1/012029. M. Chetoui and M. A. Akhloufi, "Fire and Smoke Detection Using Fine- Tuned YOLOv8 and YOLOv7 Deep Models," </a:t>
            </a:r>
            <a:r>
              <a:rPr i="1"/>
              <a:t>Fire</a:t>
            </a:r>
            <a:r>
              <a:t>, vol. 7, no. 4, p. 135, 2024, doi: 10.3390 fire7040135.</a:t>
            </a: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C. Bahhar, A. Ksibi, M. Ayadi, M. M. Jamjoom, Z. Ullah, B. O. Soufiene, and H. Sakli, "Wildfire and Smoke Detection Using Staged YOLO Model and Ensemble CNN," </a:t>
            </a:r>
            <a:r>
              <a:rPr i="1"/>
              <a:t>Electronics</a:t>
            </a:r>
            <a:r>
              <a:t>, vol. 12, no. 1, p. 228, 2023, doi: 10.3390/electronics12010228.</a:t>
            </a: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65666" indent="-465666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R. Arora, M. Khosravi, S. Enayati, and H. Pishro-Nik, "Deployment of a UAV-Based Fire Detection System," in </a:t>
            </a:r>
            <a:r>
              <a:rPr i="1"/>
              <a:t>Proc. 2023 IEEE 97th Vehicular Technology Conference (VTC2023-Spring)</a:t>
            </a:r>
            <a:r>
              <a:t>, Florence, Italy, 2023, pp. 1-6, doi: 10.1109/VTC2023-Spring57618.2023.10200883.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427" y="0"/>
            <a:ext cx="2449285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59" name="L. Zhang, Z. Zhao, L. Mu, Z. Liu, Y. Fu, and Y. Zhang, “Maneuvering Planning for UAVs in Forest Surveillance and Fire Detection Missions with Kinematic Uncertainties,&quot; in Proc. 2022 5th Int. Symp. on Autonomous Systems (ISAS), Hangzhou, China, 2022, pp. "/>
          <p:cNvSpPr txBox="1"/>
          <p:nvPr/>
        </p:nvSpPr>
        <p:spPr>
          <a:xfrm>
            <a:off x="1316118" y="2629144"/>
            <a:ext cx="21751765" cy="10824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9250" indent="-349250" algn="just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L. Zhang, Z. Zhao, L. Mu, Z. Liu, Y. Fu, and Y. Zhang, “Maneuvering Planning for UAVs in Forest Surveillance and Fire Detection Missions with Kinematic Uncertainties," in Proc. 2022 5th Int. Symp. on Autonomous </a:t>
            </a:r>
            <a:r>
              <a:rPr i="1"/>
              <a:t>Systems (ISAS)</a:t>
            </a:r>
            <a:r>
              <a:t>, Hangzhou, China, 2022, pp. 1-8, doi: 10.1109/ISAS55863.2022.9757293.</a:t>
            </a:r>
          </a:p>
          <a:p>
            <a:pPr algn="just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49250" indent="-349250" algn="just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Y. Du, "Object Detection Based on CNN and YOLO: A Comparison with R- CNN, Fast R-CNN, and Faster R-CNN," in </a:t>
            </a:r>
            <a:r>
              <a:rPr i="1"/>
              <a:t>Proc. J. Phys.: Conf. Ser.</a:t>
            </a:r>
            <a:r>
              <a:t>, vol. 1004, 2018, Art. no. 012029, doi: 10.1088/1742-6596/1004/1/012029. M. Chetoui and M. A. Akhloufi, "Fire and Smoke Detection Using Fine- Tuned YOLOv8 and YOLOv7 Deep Models," </a:t>
            </a:r>
            <a:r>
              <a:rPr i="1"/>
              <a:t>Fire</a:t>
            </a:r>
            <a:r>
              <a:t>, vol. 7, no. 4, p. 135, 2024, doi: 10.3390/fire7040135.</a:t>
            </a:r>
          </a:p>
          <a:p>
            <a:pPr algn="just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49250" indent="-349250" algn="just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C. Bahhar, A. Ksibi, M. Ayadi, M. M. Jamjoom, Z. Ullah, B. O. Soufiene, an H. Sakli, "Wildfire and Smoke Detection Using Staged YOLO Model an Ensemble CNN," </a:t>
            </a:r>
            <a:r>
              <a:rPr i="1"/>
              <a:t>Electronics</a:t>
            </a:r>
            <a:r>
              <a:t>, vol. 12, no. 1, p. 228, 2023, doi: 10.3390/electronics12010228.</a:t>
            </a:r>
          </a:p>
          <a:p>
            <a:pPr algn="just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49250" indent="-349250" algn="just" defTabSz="12700">
              <a:spcBef>
                <a:spcPts val="0"/>
              </a:spcBef>
              <a:buClr>
                <a:srgbClr val="000000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R. Arora, M. Khosravi, S. Enayati, and H. Pishro-Nik, "Deployment of a UAV-Based Fire Detection System," in </a:t>
            </a:r>
            <a:r>
              <a:rPr i="1"/>
              <a:t>Proc. 2023 IEEE 97th Vehicular Technology Conference (VTC2023-Spring)</a:t>
            </a:r>
            <a:r>
              <a:t>, Florence, Italy, 2023, pp. 1-6, doi: 10.1109/VTC2023-Spring57618.2023.10200883.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703" y="-2"/>
            <a:ext cx="22844594" cy="13716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23" y="0"/>
            <a:ext cx="2439604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sp>
        <p:nvSpPr>
          <p:cNvPr id="178" name="The primary aim is to identify the most effective object detection model for accurately and efficiently detecting forest fires."/>
          <p:cNvSpPr txBox="1"/>
          <p:nvPr/>
        </p:nvSpPr>
        <p:spPr>
          <a:xfrm>
            <a:off x="2959014" y="2997557"/>
            <a:ext cx="18465972" cy="2924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primary aim is to identify the most effective object detection model for accurately and efficiently detecting forest fires.</a:t>
            </a:r>
          </a:p>
        </p:txBody>
      </p:sp>
      <p:sp>
        <p:nvSpPr>
          <p:cNvPr id="179" name="UAV Integration: This vision model can be deployed on UAVs to detect forest fires in real time, notifying authorities promptly to prevent fires from spreading and minimising potential damage.…"/>
          <p:cNvSpPr txBox="1"/>
          <p:nvPr/>
        </p:nvSpPr>
        <p:spPr>
          <a:xfrm>
            <a:off x="692791" y="6701310"/>
            <a:ext cx="15370164" cy="6293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400"/>
            </a:pPr>
            <a:r>
              <a:rPr b="1"/>
              <a:t>UAV Integration:</a:t>
            </a:r>
            <a:r>
              <a:t> This vision model can be deployed on UAVs to detect forest fires in real time, notifying authorities promptly to prevent fires from spreading and minimising potential damage.</a:t>
            </a:r>
          </a:p>
          <a:p>
            <a:pPr algn="just">
              <a:defRPr sz="4400"/>
            </a:pPr>
            <a:r>
              <a:rPr b="1"/>
              <a:t>Forest Surveillance Camera Utilisation</a:t>
            </a:r>
            <a:r>
              <a:t>: Surveillance cameras positioned within and around forest areas can employ this model to detect fire indicators and send alerts, enabling rapid response to potential catastrophes.</a:t>
            </a:r>
          </a:p>
        </p:txBody>
      </p:sp>
      <p:pic>
        <p:nvPicPr>
          <p:cNvPr id="1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3170" y="7319833"/>
            <a:ext cx="7098171" cy="4436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36067" y="-1511022"/>
            <a:ext cx="21844001" cy="16361915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Motivation"/>
          <p:cNvSpPr txBox="1"/>
          <p:nvPr>
            <p:ph type="title"/>
          </p:nvPr>
        </p:nvSpPr>
        <p:spPr>
          <a:xfrm>
            <a:off x="-3812380" y="122265"/>
            <a:ext cx="21844001" cy="1557437"/>
          </a:xfrm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graphicFrame>
        <p:nvGraphicFramePr>
          <p:cNvPr id="184" name="Table 1"/>
          <p:cNvGraphicFramePr/>
          <p:nvPr/>
        </p:nvGraphicFramePr>
        <p:xfrm>
          <a:off x="2736522" y="4413330"/>
          <a:ext cx="10303687" cy="85733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622123"/>
                <a:gridCol w="3612767"/>
                <a:gridCol w="2056094"/>
              </a:tblGrid>
              <a:tr h="2140160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Incident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Location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Year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929292"/>
                    </a:solidFill>
                  </a:tcPr>
                </a:tc>
              </a:tr>
              <a:tr h="2140160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California Wildfires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California, USA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2020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140160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Australian Bushfires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Australia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2019-2020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140160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Amazon Rainforest Fires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Amazon Rainforest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1800"/>
                      </a:pPr>
                      <a:r>
                        <a:rPr b="1" sz="3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2019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49710" y="-26323"/>
            <a:ext cx="8180355" cy="4294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1265" y="4107056"/>
            <a:ext cx="8312017" cy="4987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35692" y="8122997"/>
            <a:ext cx="8419362" cy="560939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otable forest fire incidents"/>
          <p:cNvSpPr txBox="1"/>
          <p:nvPr/>
        </p:nvSpPr>
        <p:spPr>
          <a:xfrm>
            <a:off x="2905291" y="2946959"/>
            <a:ext cx="916981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1600"/>
              </a:spcBef>
              <a:defRPr b="1" sz="60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Notable forest fire incidents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9948" y="-25341"/>
            <a:ext cx="24697101" cy="1389212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Literature Survey"/>
          <p:cNvSpPr txBox="1"/>
          <p:nvPr>
            <p:ph type="title"/>
          </p:nvPr>
        </p:nvSpPr>
        <p:spPr>
          <a:xfrm>
            <a:off x="1270000" y="416215"/>
            <a:ext cx="21844000" cy="1557437"/>
          </a:xfrm>
          <a:prstGeom prst="rect">
            <a:avLst/>
          </a:prstGeom>
        </p:spPr>
        <p:txBody>
          <a:bodyPr/>
          <a:lstStyle/>
          <a:p>
            <a:pPr/>
            <a:r>
              <a:t>Literature Survey</a:t>
            </a:r>
          </a:p>
        </p:txBody>
      </p:sp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0" t="1012" r="0" b="0"/>
          <a:stretch>
            <a:fillRect/>
          </a:stretch>
        </p:blipFill>
        <p:spPr>
          <a:xfrm>
            <a:off x="2366126" y="2635966"/>
            <a:ext cx="20165697" cy="10456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9948" y="-25341"/>
            <a:ext cx="24697101" cy="138921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Literature Survey"/>
          <p:cNvSpPr txBox="1"/>
          <p:nvPr>
            <p:ph type="title"/>
          </p:nvPr>
        </p:nvSpPr>
        <p:spPr>
          <a:xfrm>
            <a:off x="1270000" y="413062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Literature Survey</a:t>
            </a:r>
          </a:p>
        </p:txBody>
      </p:sp>
      <p:pic>
        <p:nvPicPr>
          <p:cNvPr id="1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6505" y="3482972"/>
            <a:ext cx="20010990" cy="6750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8592" y="2441992"/>
            <a:ext cx="20006816" cy="1163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184" y="-27245"/>
            <a:ext cx="24919868" cy="1528187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Problem Formulation"/>
          <p:cNvSpPr txBox="1"/>
          <p:nvPr>
            <p:ph type="title"/>
          </p:nvPr>
        </p:nvSpPr>
        <p:spPr>
          <a:xfrm>
            <a:off x="1270000" y="327404"/>
            <a:ext cx="21844000" cy="1557437"/>
          </a:xfrm>
          <a:prstGeom prst="rect">
            <a:avLst/>
          </a:prstGeom>
        </p:spPr>
        <p:txBody>
          <a:bodyPr/>
          <a:lstStyle/>
          <a:p>
            <a:pPr/>
            <a:r>
              <a:t>Problem Formulation</a:t>
            </a:r>
          </a:p>
        </p:txBody>
      </p:sp>
      <p:pic>
        <p:nvPicPr>
          <p:cNvPr id="20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5689" y="2290348"/>
            <a:ext cx="11604122" cy="10646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882" t="30297" r="11650" b="11156"/>
          <a:stretch>
            <a:fillRect/>
          </a:stretch>
        </p:blipFill>
        <p:spPr>
          <a:xfrm>
            <a:off x="-79278" y="-88660"/>
            <a:ext cx="24542556" cy="1389332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Architecture…"/>
          <p:cNvSpPr txBox="1"/>
          <p:nvPr>
            <p:ph type="title"/>
          </p:nvPr>
        </p:nvSpPr>
        <p:spPr>
          <a:xfrm>
            <a:off x="8634235" y="-56019"/>
            <a:ext cx="21844001" cy="2688603"/>
          </a:xfrm>
          <a:prstGeom prst="rect">
            <a:avLst/>
          </a:prstGeom>
        </p:spPr>
        <p:txBody>
          <a:bodyPr/>
          <a:lstStyle/>
          <a:p>
            <a:pPr/>
            <a:r>
              <a:t>Architecture </a:t>
            </a:r>
          </a:p>
          <a:p>
            <a:pPr/>
            <a:r>
              <a:t>YOLO v8</a:t>
            </a:r>
          </a:p>
        </p:txBody>
      </p:sp>
      <p:pic>
        <p:nvPicPr>
          <p:cNvPr id="205" name="yolov8.drawio.png" descr="yolov8.drawi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4136" y="-99607"/>
            <a:ext cx="1160176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882" t="30297" r="11650" b="11156"/>
          <a:stretch>
            <a:fillRect/>
          </a:stretch>
        </p:blipFill>
        <p:spPr>
          <a:xfrm>
            <a:off x="-79277" y="-88659"/>
            <a:ext cx="24542555" cy="1389332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Architecture…"/>
          <p:cNvSpPr txBox="1"/>
          <p:nvPr>
            <p:ph type="title"/>
          </p:nvPr>
        </p:nvSpPr>
        <p:spPr>
          <a:xfrm>
            <a:off x="8707281" y="-4589"/>
            <a:ext cx="21844001" cy="2688603"/>
          </a:xfrm>
          <a:prstGeom prst="rect">
            <a:avLst/>
          </a:prstGeom>
        </p:spPr>
        <p:txBody>
          <a:bodyPr/>
          <a:lstStyle/>
          <a:p>
            <a:pPr/>
            <a:r>
              <a:t>Architecture </a:t>
            </a:r>
          </a:p>
          <a:p>
            <a:pPr/>
            <a:r>
              <a:t>YOLO v9</a:t>
            </a:r>
          </a:p>
        </p:txBody>
      </p:sp>
      <p:pic>
        <p:nvPicPr>
          <p:cNvPr id="209" name="yolov9.drawio.png" descr="yolov9.drawi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5994" y="33007"/>
            <a:ext cx="19462294" cy="13275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0882" t="30297" r="11650" b="11156"/>
          <a:stretch>
            <a:fillRect/>
          </a:stretch>
        </p:blipFill>
        <p:spPr>
          <a:xfrm>
            <a:off x="-79277" y="-88659"/>
            <a:ext cx="24542555" cy="1389332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Architecture…"/>
          <p:cNvSpPr txBox="1"/>
          <p:nvPr>
            <p:ph type="title"/>
          </p:nvPr>
        </p:nvSpPr>
        <p:spPr>
          <a:xfrm>
            <a:off x="8885081" y="-4589"/>
            <a:ext cx="21844001" cy="2688603"/>
          </a:xfrm>
          <a:prstGeom prst="rect">
            <a:avLst/>
          </a:prstGeom>
        </p:spPr>
        <p:txBody>
          <a:bodyPr/>
          <a:lstStyle/>
          <a:p>
            <a:pPr/>
            <a:r>
              <a:t>Architecture </a:t>
            </a:r>
          </a:p>
          <a:p>
            <a:pPr/>
            <a:r>
              <a:t>YOLO v10</a:t>
            </a:r>
          </a:p>
        </p:txBody>
      </p:sp>
      <p:pic>
        <p:nvPicPr>
          <p:cNvPr id="213" name="yolov10.drawio.png" descr="yolov10.drawi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2886" y="-127000"/>
            <a:ext cx="1160339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